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481" r:id="rId2"/>
    <p:sldId id="427" r:id="rId3"/>
    <p:sldId id="314" r:id="rId4"/>
    <p:sldId id="514" r:id="rId5"/>
    <p:sldId id="488" r:id="rId6"/>
    <p:sldId id="515" r:id="rId7"/>
    <p:sldId id="489" r:id="rId8"/>
    <p:sldId id="516" r:id="rId9"/>
    <p:sldId id="490" r:id="rId10"/>
    <p:sldId id="517" r:id="rId11"/>
    <p:sldId id="491" r:id="rId12"/>
    <p:sldId id="518" r:id="rId13"/>
    <p:sldId id="492" r:id="rId14"/>
    <p:sldId id="512" r:id="rId15"/>
    <p:sldId id="493" r:id="rId16"/>
    <p:sldId id="521" r:id="rId17"/>
    <p:sldId id="494" r:id="rId18"/>
    <p:sldId id="522" r:id="rId19"/>
    <p:sldId id="495" r:id="rId20"/>
    <p:sldId id="523" r:id="rId21"/>
    <p:sldId id="498" r:id="rId22"/>
    <p:sldId id="499" r:id="rId23"/>
    <p:sldId id="500" r:id="rId24"/>
    <p:sldId id="524" r:id="rId25"/>
    <p:sldId id="501" r:id="rId26"/>
    <p:sldId id="525" r:id="rId27"/>
    <p:sldId id="347" r:id="rId28"/>
    <p:sldId id="363" r:id="rId29"/>
    <p:sldId id="365" r:id="rId30"/>
    <p:sldId id="416" r:id="rId31"/>
    <p:sldId id="364" r:id="rId32"/>
    <p:sldId id="383" r:id="rId33"/>
    <p:sldId id="368" r:id="rId34"/>
    <p:sldId id="367" r:id="rId35"/>
    <p:sldId id="366" r:id="rId36"/>
    <p:sldId id="384" r:id="rId37"/>
    <p:sldId id="369" r:id="rId38"/>
    <p:sldId id="374" r:id="rId39"/>
    <p:sldId id="359" r:id="rId40"/>
    <p:sldId id="526" r:id="rId41"/>
    <p:sldId id="513" r:id="rId42"/>
    <p:sldId id="358" r:id="rId43"/>
  </p:sldIdLst>
  <p:sldSz cx="6858000" cy="9144000" type="screen4x3"/>
  <p:notesSz cx="6797675" cy="9926638"/>
  <p:defaultTextStyle>
    <a:defPPr>
      <a:defRPr lang="ca-ES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AC33"/>
    <a:srgbClr val="FEB266"/>
    <a:srgbClr val="CCFFFF"/>
    <a:srgbClr val="CCFFCC"/>
    <a:srgbClr val="990099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4" autoAdjust="0"/>
    <p:restoredTop sz="94289" autoAdjust="0"/>
  </p:normalViewPr>
  <p:slideViewPr>
    <p:cSldViewPr>
      <p:cViewPr>
        <p:scale>
          <a:sx n="50" d="100"/>
          <a:sy n="50" d="100"/>
        </p:scale>
        <p:origin x="-3060" y="-5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82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53C26B44-CC77-4451-B0EC-D5138D5A9CA2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5590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744538"/>
            <a:ext cx="27924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Feu clic aquí per editar els estils de text del patró</a:t>
            </a:r>
          </a:p>
          <a:p>
            <a:pPr lvl="1"/>
            <a:r>
              <a:rPr lang="ca-ES" noProof="0" smtClean="0"/>
              <a:t>Segon nivell</a:t>
            </a:r>
          </a:p>
          <a:p>
            <a:pPr lvl="2"/>
            <a:r>
              <a:rPr lang="ca-ES" noProof="0" smtClean="0"/>
              <a:t>Tercer nivell</a:t>
            </a:r>
          </a:p>
          <a:p>
            <a:pPr lvl="3"/>
            <a:r>
              <a:rPr lang="ca-ES" noProof="0" smtClean="0"/>
              <a:t>Quart nivell</a:t>
            </a:r>
          </a:p>
          <a:p>
            <a:pPr lvl="4"/>
            <a:r>
              <a:rPr lang="ca-ES" noProof="0" smtClean="0"/>
              <a:t>Cinquè nivell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C15FD4B5-17E6-4FA9-B69A-4ECE11A12607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64301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CECBE97-8329-4904-99ED-7EFD655AEC9E}" type="slidenum">
              <a:rPr lang="ca-ES" altLang="ca-ES"/>
              <a:pPr algn="r" eaLnBrk="1" hangingPunct="1"/>
              <a:t>1</a:t>
            </a:fld>
            <a:endParaRPr lang="ca-ES" altLang="ca-E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10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11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12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13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14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15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16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17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18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19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2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20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21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22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23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24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25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26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05C5F9-F3A9-45E6-96B4-2A17CDF148C9}" type="slidenum">
              <a:rPr lang="ca-ES" altLang="ca-ES" smtClean="0"/>
              <a:pPr eaLnBrk="1" hangingPunct="1"/>
              <a:t>39</a:t>
            </a:fld>
            <a:endParaRPr lang="ca-ES" altLang="ca-E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40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05C5F9-F3A9-45E6-96B4-2A17CDF148C9}" type="slidenum">
              <a:rPr lang="ca-ES" altLang="ca-ES" smtClean="0"/>
              <a:pPr eaLnBrk="1" hangingPunct="1"/>
              <a:t>41</a:t>
            </a:fld>
            <a:endParaRPr lang="ca-ES" altLang="ca-E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19D86D-5B69-4A7B-A9AC-FE468B9E97E2}" type="slidenum">
              <a:rPr lang="ca-ES" altLang="ca-ES" smtClean="0"/>
              <a:pPr eaLnBrk="1" hangingPunct="1"/>
              <a:t>3</a:t>
            </a:fld>
            <a:endParaRPr lang="ca-ES" altLang="ca-E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40B5E3-BD30-445F-A16F-78F849FCC807}" type="slidenum">
              <a:rPr lang="ca-ES" altLang="ca-ES" smtClean="0"/>
              <a:pPr eaLnBrk="1" hangingPunct="1"/>
              <a:t>42</a:t>
            </a:fld>
            <a:endParaRPr lang="ca-ES" altLang="ca-E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4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5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6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7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3166350-BDC7-4B64-B4C6-720640D756E6}" type="slidenum">
              <a:rPr lang="ca-ES" altLang="ca-ES"/>
              <a:pPr algn="r" eaLnBrk="1" hangingPunct="1"/>
              <a:t>8</a:t>
            </a:fld>
            <a:endParaRPr lang="ca-ES" altLang="ca-E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66A7B8-5A11-46A7-A606-76D4ABD5D202}" type="slidenum">
              <a:rPr lang="ca-ES" altLang="ca-ES"/>
              <a:pPr algn="r" eaLnBrk="1" hangingPunct="1"/>
              <a:t>9</a:t>
            </a:fld>
            <a:endParaRPr lang="ca-ES" altLang="ca-E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ca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16DD-46ED-41AE-AB88-4F88F1FCC193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422903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338C2-243A-47AD-87D4-B2F35813D15E}" type="slidenum">
              <a:rPr lang="ca-ES"/>
              <a:pPr>
                <a:defRPr/>
              </a:pPr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0190774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 userDrawn="1"/>
        </p:nvSpPr>
        <p:spPr bwMode="auto">
          <a:xfrm>
            <a:off x="0" y="250825"/>
            <a:ext cx="3159125" cy="742950"/>
          </a:xfrm>
          <a:prstGeom prst="rect">
            <a:avLst/>
          </a:prstGeom>
          <a:solidFill>
            <a:srgbClr val="F29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a-ES" altLang="ca-E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 smtClean="0"/>
              <a:t>Feu clic aquí per editar l'estil de títol del patró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 smtClean="0"/>
              <a:t>Feu clic aquí per editar els estils de text del patró</a:t>
            </a:r>
          </a:p>
          <a:p>
            <a:pPr lvl="1"/>
            <a:r>
              <a:rPr lang="ca-ES" altLang="ca-ES" smtClean="0"/>
              <a:t>Segon nivell</a:t>
            </a:r>
          </a:p>
          <a:p>
            <a:pPr lvl="2"/>
            <a:r>
              <a:rPr lang="ca-ES" altLang="ca-ES" smtClean="0"/>
              <a:t>Tercer nivell</a:t>
            </a:r>
          </a:p>
          <a:p>
            <a:pPr lvl="3"/>
            <a:r>
              <a:rPr lang="ca-ES" altLang="ca-ES" smtClean="0"/>
              <a:t>Quart nivell</a:t>
            </a:r>
          </a:p>
          <a:p>
            <a:pPr lvl="4"/>
            <a:r>
              <a:rPr lang="ca-ES" altLang="ca-ES" smtClean="0"/>
              <a:t>Cinquè nivell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31" name="Rectangle 14"/>
          <p:cNvSpPr>
            <a:spLocks noChangeArrowheads="1"/>
          </p:cNvSpPr>
          <p:nvPr userDrawn="1"/>
        </p:nvSpPr>
        <p:spPr bwMode="auto">
          <a:xfrm>
            <a:off x="0" y="8893175"/>
            <a:ext cx="6858000" cy="250825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a-ES" altLang="ca-ES" smtClean="0"/>
          </a:p>
        </p:txBody>
      </p:sp>
      <p:sp>
        <p:nvSpPr>
          <p:cNvPr id="1032" name="Rectangle 15"/>
          <p:cNvSpPr>
            <a:spLocks noChangeArrowheads="1"/>
          </p:cNvSpPr>
          <p:nvPr userDrawn="1"/>
        </p:nvSpPr>
        <p:spPr bwMode="auto">
          <a:xfrm>
            <a:off x="0" y="0"/>
            <a:ext cx="6858000" cy="250825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a-ES" altLang="ca-ES" smtClean="0"/>
          </a:p>
        </p:txBody>
      </p:sp>
      <p:sp>
        <p:nvSpPr>
          <p:cNvPr id="1034" name="Text Box 17"/>
          <p:cNvSpPr txBox="1">
            <a:spLocks noChangeArrowheads="1"/>
          </p:cNvSpPr>
          <p:nvPr userDrawn="1"/>
        </p:nvSpPr>
        <p:spPr bwMode="auto">
          <a:xfrm>
            <a:off x="260350" y="8926513"/>
            <a:ext cx="394176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ca-ES" altLang="ca-ES" sz="800" b="1" dirty="0" smtClean="0">
                <a:solidFill>
                  <a:schemeClr val="bg1"/>
                </a:solidFill>
                <a:latin typeface="Helvetica*" pitchFamily="2" charset="0"/>
              </a:rPr>
              <a:t>CONSELL D’ADMINISTRACIÓ 20.12.2017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6C93568-63EA-4079-9BD7-991A39AFF1FB}" type="slidenum">
              <a:rPr lang="ca-ES"/>
              <a:pPr>
                <a:defRPr/>
              </a:pPr>
              <a:t>‹#›</a:t>
            </a:fld>
            <a:endParaRPr lang="ca-ES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070" y="8893176"/>
            <a:ext cx="819972" cy="250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6810767-C1FC-4370-8727-B4DC4523D8AA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404813" y="1403648"/>
            <a:ext cx="6453187" cy="838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Aprovació</a:t>
            </a:r>
            <a:r>
              <a:rPr lang="ca-ES" altLang="ca-ES" sz="1600" dirty="0">
                <a:solidFill>
                  <a:srgbClr val="4D4D4D"/>
                </a:solidFill>
              </a:rPr>
              <a:t>, si s’escau, de l’acta de la reunió </a:t>
            </a:r>
            <a:r>
              <a:rPr lang="ca-ES" altLang="ca-ES" sz="1600" dirty="0" smtClean="0">
                <a:solidFill>
                  <a:srgbClr val="4D4D4D"/>
                </a:solidFill>
              </a:rPr>
              <a:t>anterior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Informe </a:t>
            </a:r>
            <a:r>
              <a:rPr lang="ca-ES" altLang="ca-ES" sz="1600" dirty="0">
                <a:solidFill>
                  <a:srgbClr val="4D4D4D"/>
                </a:solidFill>
              </a:rPr>
              <a:t>seguiment </a:t>
            </a:r>
            <a:r>
              <a:rPr lang="ca-ES" altLang="ca-ES" sz="1600" dirty="0" smtClean="0">
                <a:solidFill>
                  <a:srgbClr val="4D4D4D"/>
                </a:solidFill>
              </a:rPr>
              <a:t>ATM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Necessitats </a:t>
            </a:r>
            <a:r>
              <a:rPr lang="ca-ES" altLang="ca-ES" sz="1600" dirty="0">
                <a:solidFill>
                  <a:srgbClr val="4D4D4D"/>
                </a:solidFill>
              </a:rPr>
              <a:t>pressupostaries </a:t>
            </a:r>
            <a:r>
              <a:rPr lang="ca-ES" altLang="ca-ES" sz="1600" dirty="0" smtClean="0">
                <a:solidFill>
                  <a:srgbClr val="4D4D4D"/>
                </a:solidFill>
              </a:rPr>
              <a:t>2018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Tarifes 2018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Acords</a:t>
            </a:r>
            <a:r>
              <a:rPr lang="ca-ES" altLang="ca-ES" sz="1600" dirty="0">
                <a:solidFill>
                  <a:srgbClr val="4D4D4D"/>
                </a:solidFill>
              </a:rPr>
              <a:t>, contractes i encàrrecs de gestió</a:t>
            </a:r>
          </a:p>
          <a:p>
            <a:pPr marL="812800" lvl="1" indent="-412750"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</a:pPr>
            <a:r>
              <a:rPr lang="ca-ES" altLang="ca-ES" sz="1600" dirty="0" smtClean="0">
                <a:solidFill>
                  <a:srgbClr val="FF9900"/>
                </a:solidFill>
              </a:rPr>
              <a:t>5.1.	</a:t>
            </a:r>
            <a:r>
              <a:rPr lang="ca-ES" altLang="ca-ES" sz="1600" dirty="0" smtClean="0">
                <a:solidFill>
                  <a:srgbClr val="4D4D4D"/>
                </a:solidFill>
              </a:rPr>
              <a:t>Acord </a:t>
            </a:r>
            <a:r>
              <a:rPr lang="ca-ES" altLang="ca-ES" sz="1600" dirty="0">
                <a:solidFill>
                  <a:srgbClr val="4D4D4D"/>
                </a:solidFill>
              </a:rPr>
              <a:t>col·laboració 3ATM per manteniment CAC i DLL Renfe novembre – desembre 2017</a:t>
            </a:r>
          </a:p>
          <a:p>
            <a:pPr marL="812800" lvl="1" indent="-412750"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</a:pPr>
            <a:r>
              <a:rPr lang="ca-ES" altLang="ca-ES" sz="1600" dirty="0">
                <a:solidFill>
                  <a:srgbClr val="FF9900"/>
                </a:solidFill>
              </a:rPr>
              <a:t>5.2. </a:t>
            </a:r>
            <a:r>
              <a:rPr lang="ca-ES" altLang="ca-ES" sz="1600" dirty="0">
                <a:solidFill>
                  <a:srgbClr val="4D4D4D"/>
                </a:solidFill>
              </a:rPr>
              <a:t>Acord col·laboració 3ATM 2018 manteniment SGIT, </a:t>
            </a:r>
            <a:r>
              <a:rPr lang="ca-ES" altLang="ca-ES" sz="1600" dirty="0" err="1">
                <a:solidFill>
                  <a:srgbClr val="4D4D4D"/>
                </a:solidFill>
              </a:rPr>
              <a:t>Hosting</a:t>
            </a:r>
            <a:r>
              <a:rPr lang="ca-ES" altLang="ca-ES" sz="1600" dirty="0">
                <a:solidFill>
                  <a:srgbClr val="4D4D4D"/>
                </a:solidFill>
              </a:rPr>
              <a:t>, Assistència Tècnica IT, manteniment CAC i DLL</a:t>
            </a:r>
          </a:p>
          <a:p>
            <a:pPr marL="812800" lvl="1" indent="-412750"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</a:pPr>
            <a:r>
              <a:rPr lang="ca-ES" altLang="ca-ES" sz="1600" dirty="0">
                <a:solidFill>
                  <a:srgbClr val="FF9900"/>
                </a:solidFill>
              </a:rPr>
              <a:t>5.3.</a:t>
            </a:r>
            <a:r>
              <a:rPr lang="ca-ES" altLang="ca-ES" sz="1600" dirty="0">
                <a:solidFill>
                  <a:srgbClr val="4D4D4D"/>
                </a:solidFill>
              </a:rPr>
              <a:t> Renovació pòlissa ARC</a:t>
            </a:r>
          </a:p>
          <a:p>
            <a:pPr marL="812800" lvl="1" indent="-412750"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</a:pPr>
            <a:r>
              <a:rPr lang="ca-ES" altLang="ca-ES" sz="1600" dirty="0" smtClean="0">
                <a:solidFill>
                  <a:srgbClr val="FF9900"/>
                </a:solidFill>
              </a:rPr>
              <a:t>5.4.	</a:t>
            </a:r>
            <a:r>
              <a:rPr lang="ca-ES" altLang="ca-ES" sz="1600" dirty="0" smtClean="0">
                <a:solidFill>
                  <a:srgbClr val="4D4D4D"/>
                </a:solidFill>
              </a:rPr>
              <a:t>Conveni </a:t>
            </a:r>
            <a:r>
              <a:rPr lang="ca-ES" altLang="ca-ES" sz="1600" dirty="0">
                <a:solidFill>
                  <a:srgbClr val="4D4D4D"/>
                </a:solidFill>
              </a:rPr>
              <a:t>CAC – OAC DTES per la venda i recàrrega de targetes i títols de transport ATM</a:t>
            </a:r>
          </a:p>
          <a:p>
            <a:pPr marL="812800" lvl="1" indent="-412750"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</a:pPr>
            <a:r>
              <a:rPr lang="ca-ES" altLang="ca-ES" sz="1600" dirty="0">
                <a:solidFill>
                  <a:srgbClr val="FF9900"/>
                </a:solidFill>
              </a:rPr>
              <a:t>5.5.</a:t>
            </a:r>
            <a:r>
              <a:rPr lang="ca-ES" altLang="ca-ES" sz="1600" dirty="0">
                <a:solidFill>
                  <a:srgbClr val="4D4D4D"/>
                </a:solidFill>
              </a:rPr>
              <a:t> Pla de prevenció de riscos laborals</a:t>
            </a:r>
          </a:p>
          <a:p>
            <a:pPr marL="812800" lvl="1" indent="-412750" algn="just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</a:pPr>
            <a:r>
              <a:rPr lang="ca-ES" altLang="ca-ES" sz="1600" dirty="0">
                <a:solidFill>
                  <a:srgbClr val="FF9900"/>
                </a:solidFill>
              </a:rPr>
              <a:t>5.6.</a:t>
            </a:r>
            <a:r>
              <a:rPr lang="ca-ES" altLang="ca-ES" sz="1600" dirty="0">
                <a:solidFill>
                  <a:srgbClr val="4D4D4D"/>
                </a:solidFill>
              </a:rPr>
              <a:t> Contractes programa </a:t>
            </a:r>
            <a:r>
              <a:rPr lang="ca-ES" altLang="ca-ES" sz="1600" dirty="0" smtClean="0">
                <a:solidFill>
                  <a:srgbClr val="4D4D4D"/>
                </a:solidFill>
              </a:rPr>
              <a:t>2018</a:t>
            </a:r>
          </a:p>
          <a:p>
            <a:pPr marL="812800" lvl="1" indent="-412750" algn="just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spcAft>
                <a:spcPts val="0"/>
              </a:spcAft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Adequació </a:t>
            </a:r>
            <a:r>
              <a:rPr lang="ca-ES" altLang="ca-ES" sz="1600" dirty="0">
                <a:solidFill>
                  <a:srgbClr val="4D4D4D"/>
                </a:solidFill>
              </a:rPr>
              <a:t>serveis tècnics </a:t>
            </a:r>
            <a:r>
              <a:rPr lang="ca-ES" altLang="ca-ES" sz="1600" dirty="0" smtClean="0">
                <a:solidFill>
                  <a:srgbClr val="4D4D4D"/>
                </a:solidFill>
              </a:rPr>
              <a:t>ATM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Informe </a:t>
            </a:r>
            <a:r>
              <a:rPr lang="ca-ES" altLang="ca-ES" sz="1600" dirty="0">
                <a:solidFill>
                  <a:srgbClr val="4D4D4D"/>
                </a:solidFill>
              </a:rPr>
              <a:t>auditoria </a:t>
            </a:r>
            <a:r>
              <a:rPr lang="ca-ES" altLang="ca-ES" sz="1600" dirty="0" smtClean="0">
                <a:solidFill>
                  <a:srgbClr val="4D4D4D"/>
                </a:solidFill>
              </a:rPr>
              <a:t>2016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Estadístiques </a:t>
            </a:r>
            <a:r>
              <a:rPr lang="ca-ES" altLang="ca-ES" sz="1600" dirty="0">
                <a:solidFill>
                  <a:srgbClr val="4D4D4D"/>
                </a:solidFill>
              </a:rPr>
              <a:t>de </a:t>
            </a:r>
            <a:r>
              <a:rPr lang="ca-ES" altLang="ca-ES" sz="1600" dirty="0" smtClean="0">
                <a:solidFill>
                  <a:srgbClr val="4D4D4D"/>
                </a:solidFill>
              </a:rPr>
              <a:t>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Relació </a:t>
            </a:r>
            <a:r>
              <a:rPr lang="ca-ES" altLang="ca-ES" sz="1600" dirty="0">
                <a:solidFill>
                  <a:srgbClr val="4D4D4D"/>
                </a:solidFill>
              </a:rPr>
              <a:t>d’ingressos i despeses </a:t>
            </a:r>
            <a:endParaRPr lang="ca-ES" altLang="ca-ES" sz="1600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Temes </a:t>
            </a:r>
            <a:r>
              <a:rPr lang="ca-ES" altLang="ca-ES" sz="1600" dirty="0">
                <a:solidFill>
                  <a:srgbClr val="4D4D4D"/>
                </a:solidFill>
              </a:rPr>
              <a:t>sobrevinguts </a:t>
            </a:r>
            <a:endParaRPr lang="ca-ES" altLang="ca-ES" sz="1600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r>
              <a:rPr lang="ca-ES" altLang="ca-ES" sz="1600" dirty="0" smtClean="0">
                <a:solidFill>
                  <a:srgbClr val="4D4D4D"/>
                </a:solidFill>
              </a:rPr>
              <a:t>Torn </a:t>
            </a:r>
            <a:r>
              <a:rPr lang="ca-ES" altLang="ca-ES" sz="1600" dirty="0">
                <a:solidFill>
                  <a:srgbClr val="4D4D4D"/>
                </a:solidFill>
              </a:rPr>
              <a:t>obert de paraules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AutoNum type="arabicPeriod"/>
            </a:pPr>
            <a:endParaRPr lang="ca-ES" altLang="ca-ES" sz="1600" dirty="0">
              <a:solidFill>
                <a:srgbClr val="4D4D4D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228600"/>
            <a:ext cx="31051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ORDRE DEL DIA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10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11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96863" y="1403648"/>
            <a:ext cx="631825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it-IT" altLang="ca-ES" sz="1600" b="1" dirty="0">
                <a:solidFill>
                  <a:srgbClr val="4D4D4D"/>
                </a:solidFill>
              </a:rPr>
              <a:t>Acord col·laboració 3ATM per manteniment CAC i DLL Renfe novembre – desembre 2017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5.1</a:t>
            </a:r>
            <a:endParaRPr lang="ca-ES" altLang="ca-ES" sz="1600" b="1" dirty="0"/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188640" y="2051720"/>
            <a:ext cx="6372498" cy="51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952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246188" indent="-5334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882775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443163" indent="-3810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003550" indent="-3810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4607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9179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3751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8323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Amb la finalitat d’homogeneïtzar els procediments de contractació de l’ATM, es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vol tramitar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els treballs de manteniment del sistema de gestió del Centre d’Atenció al Client (CAC) de l’ATM i dels de manteniment  de la biblioteca de vincle dinàmic (DLL) pel tractament dels títols de l’ATM al servei de regionals i rodalies ferroviaris, es realitzi de forma conjunta entre les </a:t>
            </a:r>
            <a:r>
              <a:rPr lang="ca-ES" altLang="ca-ES" sz="1600" dirty="0" err="1" smtClean="0">
                <a:solidFill>
                  <a:srgbClr val="4D4D4D"/>
                </a:solidFill>
                <a:latin typeface="Helvetica*" pitchFamily="2" charset="0"/>
              </a:rPr>
              <a:t>ATMs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,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tal com ja es fa des de fa anys amb altres treballs, com ara els de manteniment i </a:t>
            </a:r>
            <a:r>
              <a:rPr lang="ca-ES" altLang="ca-ES" sz="1600" dirty="0" err="1">
                <a:solidFill>
                  <a:srgbClr val="4D4D4D"/>
                </a:solidFill>
                <a:latin typeface="Helvetica*" pitchFamily="2" charset="0"/>
              </a:rPr>
              <a:t>hosting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 del SGIT, i els de assistència tècnica en matèria d’integració tarifaria.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Aprofitant que, els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corresponents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contractes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menors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van finalitzar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el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passat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més d’octubre, es proposa realitzar la contractació d’aquest treballs pel que resta d’any 2017 de forma conjunta entre les </a:t>
            </a:r>
            <a:r>
              <a:rPr lang="ca-ES" altLang="ca-ES" sz="1600" dirty="0" err="1" smtClean="0">
                <a:solidFill>
                  <a:srgbClr val="4D4D4D"/>
                </a:solidFill>
                <a:latin typeface="Helvetica*" pitchFamily="2" charset="0"/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L’ATM Camp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de Tarragona seria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l’encarregada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de la licitació dels treballs mitjançant el procediment de contractació menor, tot i que la formalització de cada contracte es realitzaria particularment entre cada ATM i cada proveïdor.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Els imports de licitació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son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 smtClean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410744" y="436069"/>
            <a:ext cx="320436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Acords, contractes i encàrrecs de gestió</a:t>
            </a: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31369" y="6804248"/>
            <a:ext cx="6229769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6289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61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33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05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>
                <a:solidFill>
                  <a:srgbClr val="4D4D4D"/>
                </a:solidFill>
                <a:latin typeface="Helvetica" panose="020B0604020202030204" pitchFamily="34" charset="0"/>
                <a:cs typeface="Arial" panose="020B0604020202020204" pitchFamily="34" charset="0"/>
              </a:rPr>
              <a:t>Manteniment del Sistema de gestió del Centre d’Atenció al Client (CAC):  compartida entre les 3 </a:t>
            </a:r>
            <a:r>
              <a:rPr lang="ca-ES" altLang="ca-ES" sz="1600" dirty="0" err="1">
                <a:solidFill>
                  <a:srgbClr val="4D4D4D"/>
                </a:solidFill>
                <a:latin typeface="Helvetica" panose="020B0604020202030204" pitchFamily="34" charset="0"/>
                <a:cs typeface="Arial" panose="020B0604020202020204" pitchFamily="34" charset="0"/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  <a:latin typeface="Helvetica" panose="020B0604020202030204" pitchFamily="34" charset="0"/>
                <a:cs typeface="Arial" panose="020B0604020202020204" pitchFamily="34" charset="0"/>
              </a:rPr>
              <a:t> per un import de 2.250 euros, IVA exclòs.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>
                <a:solidFill>
                  <a:srgbClr val="4D4D4D"/>
                </a:solidFill>
                <a:latin typeface="Helvetica" panose="020B0604020202030204" pitchFamily="34" charset="0"/>
                <a:cs typeface="Arial" panose="020B0604020202020204" pitchFamily="34" charset="0"/>
              </a:rPr>
              <a:t>Manteniment de la biblioteca de vincle dinàmic pel tractament de les operacions a realitzar sobre targetes sense contacte en entorn Windows (DLL): compartida entre les </a:t>
            </a:r>
            <a:r>
              <a:rPr lang="ca-ES" altLang="ca-ES" sz="1600" dirty="0" err="1">
                <a:solidFill>
                  <a:srgbClr val="4D4D4D"/>
                </a:solidFill>
                <a:latin typeface="Helvetica" panose="020B0604020202030204" pitchFamily="34" charset="0"/>
                <a:cs typeface="Arial" panose="020B0604020202020204" pitchFamily="34" charset="0"/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  <a:latin typeface="Helvetica" panose="020B0604020202030204" pitchFamily="34" charset="0"/>
                <a:cs typeface="Arial" panose="020B0604020202020204" pitchFamily="34" charset="0"/>
              </a:rPr>
              <a:t> de l’Àrea de Girona i del Camp de Tarragona  per un import  de 400,00 euros, IVA exclòs.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FF9900"/>
              </a:buClr>
            </a:pPr>
            <a:endParaRPr lang="ca-ES" altLang="ca-ES" sz="1600" dirty="0">
              <a:solidFill>
                <a:srgbClr val="4D4D4D"/>
              </a:solidFill>
              <a:latin typeface="Helvetica" panose="020B0604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12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13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5.2 (1)</a:t>
            </a:r>
            <a:endParaRPr lang="ca-ES" altLang="ca-ES" sz="1600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96863" y="1725067"/>
            <a:ext cx="631825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 col·laboració 3ATM 2018 manteniment SGIT, </a:t>
            </a:r>
            <a:r>
              <a:rPr lang="ca-ES" altLang="ca-ES" sz="1600" b="1" dirty="0" err="1" smtClean="0">
                <a:solidFill>
                  <a:srgbClr val="4D4D4D"/>
                </a:solidFill>
              </a:rPr>
              <a:t>Hosting</a:t>
            </a:r>
            <a:r>
              <a:rPr lang="ca-ES" altLang="ca-ES" sz="1600" b="1" dirty="0" smtClean="0">
                <a:solidFill>
                  <a:srgbClr val="4D4D4D"/>
                </a:solidFill>
              </a:rPr>
              <a:t>, Assistència Tècnica IT, manteniment CAC i DLL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47688" y="2720827"/>
            <a:ext cx="597693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6289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61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33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05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>
                <a:solidFill>
                  <a:srgbClr val="4D4D4D"/>
                </a:solidFill>
              </a:rPr>
              <a:t>Com cada any des de l’inici del sistema tarifari integrat del Camp de Tarragona es presenta per la seva aprovació, si escau, l’acord de col·laboració entre les </a:t>
            </a:r>
            <a:r>
              <a:rPr lang="ca-ES" altLang="ca-ES" sz="1600" dirty="0" err="1">
                <a:solidFill>
                  <a:srgbClr val="4D4D4D"/>
                </a:solidFill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</a:rPr>
              <a:t> de Lleida, Girona i Camp de Tarragona per la licitació de forma conjunta dels contractes d’assistència tècnica, d’allotjament dels servidors informàtics del sistema d’integració tarifaria i de manteniment del </a:t>
            </a:r>
            <a:r>
              <a:rPr lang="ca-ES" altLang="ca-ES" sz="1600" dirty="0" smtClean="0">
                <a:solidFill>
                  <a:srgbClr val="4D4D4D"/>
                </a:solidFill>
              </a:rPr>
              <a:t>SGIT durant l’any 2018. </a:t>
            </a:r>
            <a:endParaRPr lang="ca-ES" altLang="ca-ES" sz="1600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En </a:t>
            </a:r>
            <a:r>
              <a:rPr lang="ca-ES" altLang="ca-ES" sz="1600" dirty="0">
                <a:solidFill>
                  <a:srgbClr val="4D4D4D"/>
                </a:solidFill>
              </a:rPr>
              <a:t>aqueta ocasió, com a novetat s’ha afegit els treballs de manteniment del sistema de gestió del Centre d’Atenció al Client (CAC) de l’ATM i el manteniment  de la biblioteca de vincle dinàmic (DLL) pel tractament dels títols de l’ATM al servei de regionals i rodalies </a:t>
            </a:r>
            <a:r>
              <a:rPr lang="ca-ES" altLang="ca-ES" sz="1600" dirty="0" smtClean="0">
                <a:solidFill>
                  <a:srgbClr val="4D4D4D"/>
                </a:solidFill>
              </a:rPr>
              <a:t>ferroviaris.</a:t>
            </a: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L’ATM </a:t>
            </a:r>
            <a:r>
              <a:rPr lang="ca-ES" altLang="ca-ES" sz="1600" dirty="0">
                <a:solidFill>
                  <a:srgbClr val="4D4D4D"/>
                </a:solidFill>
              </a:rPr>
              <a:t>de l’Àrea de Lleida serà </a:t>
            </a:r>
            <a:r>
              <a:rPr lang="ca-ES" altLang="ca-ES" sz="1600" dirty="0" smtClean="0">
                <a:solidFill>
                  <a:srgbClr val="4D4D4D"/>
                </a:solidFill>
              </a:rPr>
              <a:t>l’encarregada </a:t>
            </a:r>
            <a:r>
              <a:rPr lang="ca-ES" altLang="ca-ES" sz="1600" dirty="0">
                <a:solidFill>
                  <a:srgbClr val="4D4D4D"/>
                </a:solidFill>
              </a:rPr>
              <a:t>de la licitació dels </a:t>
            </a:r>
            <a:r>
              <a:rPr lang="ca-ES" altLang="ca-ES" sz="1600" dirty="0" smtClean="0">
                <a:solidFill>
                  <a:srgbClr val="4D4D4D"/>
                </a:solidFill>
              </a:rPr>
              <a:t>tres primers treballs </a:t>
            </a:r>
            <a:r>
              <a:rPr lang="ca-ES" altLang="ca-ES" sz="1600" dirty="0">
                <a:solidFill>
                  <a:srgbClr val="4D4D4D"/>
                </a:solidFill>
              </a:rPr>
              <a:t>mitjançant el procediment de concurs obert</a:t>
            </a:r>
            <a:r>
              <a:rPr lang="ca-ES" altLang="ca-ES" sz="1600" dirty="0" smtClean="0">
                <a:solidFill>
                  <a:srgbClr val="4D4D4D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L’ATM </a:t>
            </a:r>
            <a:r>
              <a:rPr lang="ca-ES" altLang="ca-ES" sz="1600" dirty="0">
                <a:solidFill>
                  <a:srgbClr val="4D4D4D"/>
                </a:solidFill>
              </a:rPr>
              <a:t>Camp de Tarragona </a:t>
            </a:r>
            <a:r>
              <a:rPr lang="ca-ES" altLang="ca-ES" sz="1600" dirty="0" smtClean="0">
                <a:solidFill>
                  <a:srgbClr val="4D4D4D"/>
                </a:solidFill>
              </a:rPr>
              <a:t>serà l’encarregada </a:t>
            </a:r>
            <a:r>
              <a:rPr lang="ca-ES" altLang="ca-ES" sz="1600" dirty="0">
                <a:solidFill>
                  <a:srgbClr val="4D4D4D"/>
                </a:solidFill>
              </a:rPr>
              <a:t>de la licitació </a:t>
            </a:r>
            <a:r>
              <a:rPr lang="ca-ES" altLang="ca-ES" sz="1600" dirty="0" smtClean="0">
                <a:solidFill>
                  <a:srgbClr val="4D4D4D"/>
                </a:solidFill>
              </a:rPr>
              <a:t>dels dos darrers </a:t>
            </a:r>
            <a:r>
              <a:rPr lang="ca-ES" altLang="ca-ES" sz="1600" dirty="0">
                <a:solidFill>
                  <a:srgbClr val="4D4D4D"/>
                </a:solidFill>
              </a:rPr>
              <a:t>treballs mitjançant el procediment de contractació </a:t>
            </a:r>
            <a:r>
              <a:rPr lang="ca-ES" altLang="ca-ES" sz="1600" dirty="0" smtClean="0">
                <a:solidFill>
                  <a:srgbClr val="4D4D4D"/>
                </a:solidFill>
              </a:rPr>
              <a:t>menor.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La </a:t>
            </a:r>
            <a:r>
              <a:rPr lang="ca-ES" altLang="ca-ES" sz="1600" dirty="0">
                <a:solidFill>
                  <a:srgbClr val="4D4D4D"/>
                </a:solidFill>
              </a:rPr>
              <a:t>formalització de cada contracte es realitzaria particularment entre cada ATM i cada proveïdor.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410744" y="436069"/>
            <a:ext cx="320436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Acords, contractes i encàrrecs de gestió</a:t>
            </a:r>
            <a:endParaRPr lang="ca-ES" altLang="ca-ES" sz="16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14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5.2 (2)</a:t>
            </a:r>
            <a:endParaRPr lang="ca-ES" altLang="ca-ES" sz="1600" b="1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49101" y="7283598"/>
            <a:ext cx="62642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>
                <a:solidFill>
                  <a:srgbClr val="4D4D4D"/>
                </a:solidFill>
              </a:rPr>
              <a:t>Notes: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24113" y="1579279"/>
            <a:ext cx="5976937" cy="646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6289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61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33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05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>
                <a:solidFill>
                  <a:srgbClr val="4D4D4D"/>
                </a:solidFill>
              </a:rPr>
              <a:t>Els imports de licitació </a:t>
            </a:r>
            <a:r>
              <a:rPr lang="ca-ES" altLang="ca-ES" sz="1600" dirty="0" smtClean="0">
                <a:solidFill>
                  <a:srgbClr val="4D4D4D"/>
                </a:solidFill>
              </a:rPr>
              <a:t>son (import total a fraccionar entre cada ATM participant):</a:t>
            </a:r>
            <a:endParaRPr lang="ca-ES" altLang="ca-ES" sz="1600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lvl="1" algn="just" eaLnBrk="1" hangingPunct="1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Assistència </a:t>
            </a:r>
            <a:r>
              <a:rPr lang="ca-ES" altLang="ca-ES" sz="1600" dirty="0">
                <a:solidFill>
                  <a:srgbClr val="4D4D4D"/>
                </a:solidFill>
              </a:rPr>
              <a:t>tècnica en el procés d'integració tarifària: compartida entre les 3 </a:t>
            </a:r>
            <a:r>
              <a:rPr lang="ca-ES" altLang="ca-ES" sz="1600" dirty="0" err="1">
                <a:solidFill>
                  <a:srgbClr val="4D4D4D"/>
                </a:solidFill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</a:rPr>
              <a:t> per un import anual de 110.000 euros, IVA exclòs.</a:t>
            </a:r>
          </a:p>
          <a:p>
            <a:pPr lvl="1" algn="just" eaLnBrk="1" hangingPunct="1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Servei </a:t>
            </a:r>
            <a:r>
              <a:rPr lang="ca-ES" altLang="ca-ES" sz="1600" dirty="0">
                <a:solidFill>
                  <a:srgbClr val="4D4D4D"/>
                </a:solidFill>
              </a:rPr>
              <a:t>d'administració i gestió del sistema operatiu de la Integració Tarifària: compartida entre les 3 </a:t>
            </a:r>
            <a:r>
              <a:rPr lang="ca-ES" altLang="ca-ES" sz="1600" dirty="0" err="1">
                <a:solidFill>
                  <a:srgbClr val="4D4D4D"/>
                </a:solidFill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</a:rPr>
              <a:t> per un import anual de 100.000 euros, IVA exclòs.</a:t>
            </a:r>
          </a:p>
          <a:p>
            <a:pPr lvl="1" algn="just" eaLnBrk="1" hangingPunct="1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Serveis </a:t>
            </a:r>
            <a:r>
              <a:rPr lang="ca-ES" altLang="ca-ES" sz="1600" dirty="0">
                <a:solidFill>
                  <a:srgbClr val="4D4D4D"/>
                </a:solidFill>
              </a:rPr>
              <a:t>d'explotació i manteniment correctiu i evolutiu del Sistema de Gestió de la Integració Tarifària de l'Àrea de Lleida, de l'Àrea de Girona i del Camp de Tarragona: compartida entre les 3 </a:t>
            </a:r>
            <a:r>
              <a:rPr lang="ca-ES" altLang="ca-ES" sz="1600" dirty="0" err="1">
                <a:solidFill>
                  <a:srgbClr val="4D4D4D"/>
                </a:solidFill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</a:rPr>
              <a:t> per un import anual de 110.000 euros, IVA exclòs.</a:t>
            </a:r>
          </a:p>
          <a:p>
            <a:pPr lvl="1" algn="just" eaLnBrk="1" hangingPunct="1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Manteniment </a:t>
            </a:r>
            <a:r>
              <a:rPr lang="ca-ES" altLang="ca-ES" sz="1600" dirty="0">
                <a:solidFill>
                  <a:srgbClr val="4D4D4D"/>
                </a:solidFill>
              </a:rPr>
              <a:t>del Sistema de gestió del Centre d’Atenció al Client (CAC):  compartida entre les 3 </a:t>
            </a:r>
            <a:r>
              <a:rPr lang="ca-ES" altLang="ca-ES" sz="1600" dirty="0" err="1">
                <a:solidFill>
                  <a:srgbClr val="4D4D4D"/>
                </a:solidFill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</a:rPr>
              <a:t> per un import de 13.500 euros, IVA exclòs.</a:t>
            </a:r>
          </a:p>
          <a:p>
            <a:pPr lvl="1" algn="just" eaLnBrk="1" hangingPunct="1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</a:rPr>
              <a:t>Manteniment </a:t>
            </a:r>
            <a:r>
              <a:rPr lang="ca-ES" altLang="ca-ES" sz="1600" dirty="0">
                <a:solidFill>
                  <a:srgbClr val="4D4D4D"/>
                </a:solidFill>
              </a:rPr>
              <a:t>de la biblioteca de vincle dinàmic pel tractament de les operacions a realitzar sobre targetes sense contacte en entorn Windows (DLL): compartida entre les </a:t>
            </a:r>
            <a:r>
              <a:rPr lang="ca-ES" altLang="ca-ES" sz="1600" dirty="0" err="1">
                <a:solidFill>
                  <a:srgbClr val="4D4D4D"/>
                </a:solidFill>
              </a:rPr>
              <a:t>ATMs</a:t>
            </a:r>
            <a:r>
              <a:rPr lang="ca-ES" altLang="ca-ES" sz="1600" dirty="0">
                <a:solidFill>
                  <a:srgbClr val="4D4D4D"/>
                </a:solidFill>
              </a:rPr>
              <a:t> de l’Àrea de Girona i del Camp de Tarragona  per un import  de 2.400 euros, IVA exclòs.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410744" y="436069"/>
            <a:ext cx="320436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Acords, contractes i encàrrecs de gestió</a:t>
            </a:r>
            <a:endParaRPr lang="ca-ES" altLang="ca-ES" sz="16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26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15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96863" y="1668463"/>
            <a:ext cx="631825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it-IT" altLang="ca-ES" sz="1600" b="1" dirty="0">
                <a:solidFill>
                  <a:srgbClr val="4D4D4D"/>
                </a:solidFill>
              </a:rPr>
              <a:t>Renovació pòlissa ARC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it-IT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5.3</a:t>
            </a:r>
            <a:endParaRPr lang="ca-ES" altLang="ca-ES" sz="1600" b="1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77217" y="5771430"/>
            <a:ext cx="6464151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</a:rPr>
              <a:t>Notes:</a:t>
            </a: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188639" y="2195736"/>
            <a:ext cx="6426473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952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246188" indent="-5334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882775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443163" indent="-3810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003550" indent="-3810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4607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9179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3751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8323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El contracte inicia el seu 5e any de durada sobre un màxim prorrogable de sis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anys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En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la conjuntura actual, la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companyia ens ha comunicat que accedirà a la renovació de la pòlissa sempre i quan acceptem les següents exclusions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: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59296" y="3637403"/>
            <a:ext cx="6167645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6289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61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33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05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  <a:latin typeface="Helvetica" panose="020B0604020202030204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Exclusió d’insolvència.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  <a:latin typeface="Helvetica" panose="020B0604020202030204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Exclusió </a:t>
            </a:r>
            <a:r>
              <a:rPr lang="ca-ES" altLang="ca-ES" sz="1600" dirty="0">
                <a:solidFill>
                  <a:srgbClr val="4D4D4D"/>
                </a:solidFill>
                <a:latin typeface="Helvetica" panose="020B0604020202030204" pitchFamily="34" charset="0"/>
              </a:rPr>
              <a:t>de qualsevol reclamació basada en, relacionada amb o com a conseqüència directa o indirecta de suposats casos de tràfic d'influències, estafa, pagament de comissions il·legals, finançament il·legal de partits polítics, prevaricació, suborn o malversació de cabals </a:t>
            </a: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públics.</a:t>
            </a:r>
            <a:endParaRPr lang="ca-ES" altLang="ca-ES" sz="1600" dirty="0">
              <a:solidFill>
                <a:srgbClr val="4D4D4D"/>
              </a:solidFill>
              <a:latin typeface="Helvetica" panose="020B0604020202030204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>
              <a:solidFill>
                <a:srgbClr val="4D4D4D"/>
              </a:solidFill>
              <a:latin typeface="Helvetica" panose="020B060402020203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410744" y="436069"/>
            <a:ext cx="320436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Acords, contractes i encàrrecs de gestió</a:t>
            </a:r>
            <a:endParaRPr lang="ca-ES" altLang="ca-ES" sz="16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16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17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96863" y="1668463"/>
            <a:ext cx="631825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Conveni CAC – OAC DTES per la venda i recàrrega de targetes i títols de transport ATM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5.4</a:t>
            </a:r>
            <a:endParaRPr lang="ca-ES" altLang="ca-ES" sz="1600" b="1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96863" y="6563518"/>
            <a:ext cx="62642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</a:rPr>
              <a:t>Notes:</a:t>
            </a: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296863" y="2555776"/>
            <a:ext cx="6227762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52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246188" indent="-5334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882775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443163" indent="-3810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003550" indent="-3810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4607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9179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3751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8323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L’objecte d’aquest encàrrec de gestió és l’establiment dels termes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de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col·laboració entre l’Administració de la Generalitat, mitjançant el DTES, i l’ATM, per a la venda i la recàrrega per part del personal de l’Oficina d’Atenció Ciutadana (OAC) del DTES a Tarragona de targetes i de títols de transport personalitzats i no personalitzats de l’ATM, tot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incloent: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17273" y="4175494"/>
            <a:ext cx="5976937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6289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61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33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05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Les targetes i els títols de transport integrats ordinaris de </a:t>
            </a: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l’ATM.</a:t>
            </a:r>
            <a:endParaRPr lang="ca-ES" altLang="ca-ES" sz="1600" dirty="0" smtClean="0">
              <a:solidFill>
                <a:srgbClr val="4D4D4D"/>
              </a:solidFill>
              <a:latin typeface="Helvetica" panose="020B0604020202030204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 smtClean="0">
              <a:solidFill>
                <a:srgbClr val="4D4D4D"/>
              </a:solidFill>
              <a:latin typeface="Helvetica" panose="020B0604020202030204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Les targetes i els títols de transport integrats de l’ATM que ofereixen avantatges socials, com ara les bonificacions per a nens i nenes d’entre 4 i 12 anys, les bonificacions per a persones membres de famílies monoparentals i famílies nombroses i les bonificacions per a persones en situació d’atur.</a:t>
            </a:r>
            <a:endParaRPr lang="ca-ES" altLang="ca-ES" sz="1600" dirty="0">
              <a:solidFill>
                <a:srgbClr val="4D4D4D"/>
              </a:solidFill>
              <a:latin typeface="Helvetica" panose="020B060402020203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410744" y="436069"/>
            <a:ext cx="320436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Acords, contractes i encàrrecs de gestió</a:t>
            </a:r>
            <a:endParaRPr lang="ca-ES" altLang="ca-ES" sz="16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18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19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96863" y="1668463"/>
            <a:ext cx="631825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Pla de prevenció de riscos laborals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 smtClean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5.5</a:t>
            </a:r>
            <a:endParaRPr lang="ca-ES" altLang="ca-ES" sz="1600" b="1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96863" y="5364088"/>
            <a:ext cx="62642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</a:rPr>
              <a:t>Notes:</a:t>
            </a: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296863" y="2339752"/>
            <a:ext cx="6227762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52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246188" indent="-5334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882775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443163" indent="-3810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003550" indent="-3810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4607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9179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3751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8323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Tot i que el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Pla de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Prevenció de Riscos Laborals està confeccionat i en aplicació des de l’any 2007, amb motiu de la revisió de l’expedient s’ha identificat que: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19" y="3239390"/>
            <a:ext cx="5976937" cy="1797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6289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861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433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4000500" indent="-3429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endParaRPr lang="ca-ES" altLang="ca-ES" sz="1600" dirty="0" smtClean="0">
              <a:solidFill>
                <a:srgbClr val="4D4D4D"/>
              </a:solidFill>
              <a:latin typeface="Helvetica" panose="020B0604020202030204" pitchFamily="34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Cal designar formalment el responsable </a:t>
            </a: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en matèria de prevenció de riscos laborals. </a:t>
            </a:r>
            <a:endParaRPr lang="ca-ES" altLang="ca-ES" sz="1600" dirty="0" smtClean="0">
              <a:solidFill>
                <a:srgbClr val="4D4D4D"/>
              </a:solidFill>
              <a:latin typeface="Helvetica" panose="020B0604020202030204" pitchFamily="34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Cal designar formalment l’encarregat de coordinació </a:t>
            </a: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d’activitats preventives.</a:t>
            </a:r>
            <a:endParaRPr lang="ca-ES" altLang="ca-ES" sz="1600" dirty="0" smtClean="0">
              <a:solidFill>
                <a:srgbClr val="4D4D4D"/>
              </a:solidFill>
              <a:latin typeface="Helvetica" panose="020B0604020202030204" pitchFamily="34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  <a:latin typeface="Helvetica" panose="020B0604020202030204" pitchFamily="34" charset="0"/>
              </a:rPr>
              <a:t>Cal acord explícit de l’aprovació del PRL per part de la direcció de l’empresa.</a:t>
            </a:r>
            <a:endParaRPr lang="ca-ES" altLang="ca-ES" sz="1600" dirty="0">
              <a:solidFill>
                <a:srgbClr val="4D4D4D"/>
              </a:solidFill>
              <a:latin typeface="Helvetica" panose="020B060402020203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410744" y="436069"/>
            <a:ext cx="320436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Acords, contractes i encàrrecs de gestió</a:t>
            </a:r>
            <a:endParaRPr lang="ca-ES" altLang="ca-ES" sz="16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2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20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21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5.6 (1)</a:t>
            </a:r>
            <a:endParaRPr lang="ca-ES" altLang="ca-ES" sz="1600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96863" y="1476375"/>
            <a:ext cx="631825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es-ES" altLang="ca-ES" sz="1600" b="1" dirty="0">
                <a:solidFill>
                  <a:srgbClr val="4D4D4D"/>
                </a:solidFill>
              </a:rPr>
              <a:t>Contractes programa </a:t>
            </a:r>
            <a:r>
              <a:rPr lang="es-ES" altLang="ca-ES" sz="1600" b="1" dirty="0" smtClean="0">
                <a:solidFill>
                  <a:srgbClr val="4D4D4D"/>
                </a:solidFill>
              </a:rPr>
              <a:t>2018 </a:t>
            </a:r>
            <a:endParaRPr lang="es-ES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it-IT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33375" y="2124075"/>
            <a:ext cx="6048375" cy="62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820738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Els contractes programa finalitzaran el 31 de desembre de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2017.</a:t>
            </a: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Per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2018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es proposa continuar amb el reforçament dels serveis de transport en les mateixes condicions que aquest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2018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amb les següents consideracions: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Es conserva el mateixos models de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contractes.</a:t>
            </a: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Es mantenen els mateixos serveis de transport a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finançar.</a:t>
            </a: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Es mantenen les mateixes aportacions màximes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establertes.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 dirty="0" smtClean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Pel 2018,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el projecte de pressupost te en consideració el finançament d’aquests treballs en el capítol de despesa 4 de la següent forma: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Contractes programa urbans: dotació màxima de 285.893,84 euros dins l’aplicació 469.0001 “Transferències corrents. A corporacions locals. A altres ens dependents de corporacions locals”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Contractes programa interurbans: dotació màxima de  210.593,09 euros dins l’aplicació 470.0001 “Transferències corrents. A empreses privades”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410744" y="436069"/>
            <a:ext cx="320436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Acords, contractes i encàrrecs de gestió</a:t>
            </a:r>
            <a:endParaRPr lang="ca-ES" altLang="ca-ES" sz="16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22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5.6 (2)</a:t>
            </a:r>
            <a:endParaRPr lang="ca-ES" altLang="ca-ES" sz="1600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20713" y="1476375"/>
            <a:ext cx="6048375" cy="737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None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Els serveis a continuar finançant serien els següents: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EMT de Tarragona</a:t>
            </a: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 (aportació màxima: 163.939,25 euros)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L – 8 Hosp. Joan XXIII – Camí de la Cuixa - Vall de l'Arrabassada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L – 85 Hospital Joan XXIII – St. Salvador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L – 21 Estació – Estació per CAP Muralles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L – 23 Estació – Hosp. Joan XXIII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L – 41 Zona Educacional – Estació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Reus Transport</a:t>
            </a: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 (aportació màxima: 121.954,60 euros)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L10 Barri Montserrat – Barri Gaudí (possible mod. línia)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L11 Barri Montserrat – Llibertat (possible mod. línia)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L20 Immaculada – Nou Hospital (possible mod. línia)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Transports Públics del Priorat i Domènech</a:t>
            </a: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 (aportació màxima: 48.486,44 euros)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1: Falset – Reus 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Hispano Igualadina</a:t>
            </a: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 (aportació màxima: 61.300,38 euros)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1: Reus– Valls 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2: Mont-roig del Camp - Reus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endParaRPr lang="ca-ES" altLang="ca-ES" sz="160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Empresa Plana</a:t>
            </a: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 (aportació màxima: 112.608,78 euros)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1: Montblanc – Valls			   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2: la Riera – Tarragona	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3: Reus – Cambrils		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4: Reus – Vilaplana (Urb. Portugal) 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5: Reus – Salou			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6: Almoster – Reus		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7: Constantí – Pol. Ind. Riu Clar – Tarragona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8: Vila-seca – la Pineda – Salou – Vila-seca</a:t>
            </a:r>
          </a:p>
          <a:p>
            <a:pPr lvl="1" algn="just" eaLnBrk="1" hangingPunct="1">
              <a:lnSpc>
                <a:spcPct val="90000"/>
              </a:lnSpc>
              <a:buClr>
                <a:srgbClr val="FF9900"/>
              </a:buClr>
              <a:buFont typeface="Helvetica*" pitchFamily="2" charset="0"/>
              <a:buChar char="•"/>
            </a:pPr>
            <a:r>
              <a:rPr lang="ca-ES" altLang="ca-ES" sz="1600">
                <a:solidFill>
                  <a:srgbClr val="4D4D4D"/>
                </a:solidFill>
                <a:latin typeface="Helvetica*" pitchFamily="2" charset="0"/>
              </a:rPr>
              <a:t>Servei 9: Complex Educatiu Tgna (CET) – Vila-seca	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96863" y="1116013"/>
            <a:ext cx="6318250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es-ES" altLang="ca-ES" sz="1600" b="1" dirty="0">
                <a:solidFill>
                  <a:srgbClr val="4D4D4D"/>
                </a:solidFill>
              </a:rPr>
              <a:t>Contractes programa </a:t>
            </a:r>
            <a:r>
              <a:rPr lang="es-ES" altLang="ca-ES" sz="1600" b="1" dirty="0" smtClean="0">
                <a:solidFill>
                  <a:srgbClr val="4D4D4D"/>
                </a:solidFill>
              </a:rPr>
              <a:t>2018 </a:t>
            </a:r>
            <a:endParaRPr lang="es-ES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it-IT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410744" y="436069"/>
            <a:ext cx="3204369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 smtClean="0">
                <a:solidFill>
                  <a:srgbClr val="4D4D4D"/>
                </a:solidFill>
              </a:rPr>
              <a:t>Acords, contractes i encàrrecs de gestió</a:t>
            </a:r>
            <a:endParaRPr lang="ca-ES" altLang="ca-ES" sz="16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23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96863" y="1668463"/>
            <a:ext cx="631825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it-IT" altLang="ca-ES" sz="1600" b="1" dirty="0">
                <a:solidFill>
                  <a:srgbClr val="4D4D4D"/>
                </a:solidFill>
              </a:rPr>
              <a:t>Adequació serveis tècnics ATM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it-IT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6</a:t>
            </a:r>
            <a:endParaRPr lang="ca-ES" altLang="ca-ES" sz="1600" b="1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96863" y="2315046"/>
            <a:ext cx="62642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24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25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96863" y="1668463"/>
            <a:ext cx="631825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it-IT" altLang="ca-ES" sz="1600" b="1" dirty="0">
                <a:solidFill>
                  <a:srgbClr val="4D4D4D"/>
                </a:solidFill>
              </a:rPr>
              <a:t>Informe auditoria 2016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it-IT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7</a:t>
            </a:r>
            <a:endParaRPr lang="ca-ES" altLang="ca-ES" sz="1600" b="1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96863" y="2315046"/>
            <a:ext cx="62642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26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892059-9CD5-4674-8FF7-7E78B1460E23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27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</a:t>
            </a:r>
            <a:r>
              <a:rPr lang="ca-ES" altLang="ca-ES" sz="1400" dirty="0" smtClean="0">
                <a:solidFill>
                  <a:srgbClr val="4D4D4D"/>
                </a:solidFill>
                <a:latin typeface="Helvetica*" pitchFamily="2" charset="0"/>
              </a:rPr>
              <a:t>30 </a:t>
            </a: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de </a:t>
            </a:r>
            <a:r>
              <a:rPr lang="ca-ES" altLang="ca-ES" sz="1400" dirty="0" smtClean="0">
                <a:solidFill>
                  <a:srgbClr val="4D4D4D"/>
                </a:solidFill>
                <a:latin typeface="Helvetica*" pitchFamily="2" charset="0"/>
              </a:rPr>
              <a:t>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8.1</a:t>
            </a:r>
            <a:endParaRPr lang="ca-ES" altLang="ca-ES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96" y="1331639"/>
            <a:ext cx="5121501" cy="727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64CC25-E70A-44C9-9B0D-CE9C9A4F53C0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28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8.2</a:t>
            </a:r>
            <a:endParaRPr lang="ca-ES" altLang="ca-ES" sz="1600" b="1" dirty="0"/>
          </a:p>
        </p:txBody>
      </p:sp>
      <p:sp>
        <p:nvSpPr>
          <p:cNvPr id="19463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</a:t>
            </a:r>
            <a:r>
              <a:rPr lang="ca-ES" altLang="ca-ES" sz="1400" dirty="0" smtClean="0">
                <a:solidFill>
                  <a:srgbClr val="4D4D4D"/>
                </a:solidFill>
                <a:latin typeface="Helvetica*" pitchFamily="2" charset="0"/>
              </a:rPr>
              <a:t>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1254990"/>
            <a:ext cx="5154511" cy="732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C212C7-1DFE-4D6D-9A3B-DB5B75FC7318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29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8.3</a:t>
            </a:r>
            <a:endParaRPr lang="ca-ES" altLang="ca-ES" sz="1600" b="1" dirty="0"/>
          </a:p>
        </p:txBody>
      </p:sp>
      <p:sp>
        <p:nvSpPr>
          <p:cNvPr id="20487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</a:t>
            </a:r>
            <a:r>
              <a:rPr lang="ca-ES" altLang="ca-ES" sz="1400" dirty="0" smtClean="0">
                <a:solidFill>
                  <a:srgbClr val="4D4D4D"/>
                </a:solidFill>
                <a:latin typeface="Helvetica*" pitchFamily="2" charset="0"/>
              </a:rPr>
              <a:t>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1259630"/>
            <a:ext cx="5167278" cy="7344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5DBB84-EDC8-4FF8-9DA1-0A4EB3956FAA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296863" y="1908175"/>
            <a:ext cx="631825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>
                <a:solidFill>
                  <a:srgbClr val="4D4D4D"/>
                </a:solidFill>
              </a:rPr>
              <a:t>Aprovació, si s’escau, de l’acta de la reunió anterior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33375" y="2700338"/>
            <a:ext cx="62642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>
                <a:solidFill>
                  <a:srgbClr val="4D4D4D"/>
                </a:solidFill>
              </a:rPr>
              <a:t>Notes: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DC62280-4441-4374-A7AA-E4538902D1AF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30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8.4</a:t>
            </a:r>
            <a:endParaRPr lang="ca-ES" altLang="ca-ES" sz="1600" b="1" dirty="0"/>
          </a:p>
        </p:txBody>
      </p:sp>
      <p:pic>
        <p:nvPicPr>
          <p:cNvPr id="2150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1908175"/>
            <a:ext cx="6507162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1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</a:t>
            </a:r>
            <a:r>
              <a:rPr lang="ca-ES" altLang="ca-ES" sz="1400" dirty="0" smtClean="0">
                <a:solidFill>
                  <a:srgbClr val="4D4D4D"/>
                </a:solidFill>
                <a:latin typeface="Helvetica*" pitchFamily="2" charset="0"/>
              </a:rPr>
              <a:t>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BACE78-1031-459C-9BAC-FF2CE5DF63CF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31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8.5</a:t>
            </a:r>
            <a:endParaRPr lang="ca-ES" altLang="ca-ES" sz="1600" b="1" dirty="0"/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49" y="1259632"/>
            <a:ext cx="5070131" cy="726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8742F8-B3B2-4E72-9076-41282E7ABD26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32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8.6</a:t>
            </a:r>
            <a:endParaRPr lang="ca-ES" altLang="ca-ES" sz="1600" b="1" dirty="0"/>
          </a:p>
        </p:txBody>
      </p:sp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60" y="1259632"/>
            <a:ext cx="4464496" cy="7573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090D3D-3203-430B-B2D9-AED516F51CC8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33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8.7</a:t>
            </a:r>
            <a:endParaRPr lang="ca-ES" altLang="ca-ES" sz="1600" b="1" dirty="0"/>
          </a:p>
        </p:txBody>
      </p:sp>
      <p:sp>
        <p:nvSpPr>
          <p:cNvPr id="24583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1378169"/>
            <a:ext cx="6749268" cy="737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33AA41-F794-4AA4-823C-104863A673D7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34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8.8</a:t>
            </a:r>
            <a:endParaRPr lang="ca-ES" altLang="ca-ES" sz="1600" b="1" dirty="0"/>
          </a:p>
        </p:txBody>
      </p:sp>
      <p:sp>
        <p:nvSpPr>
          <p:cNvPr id="25607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92" y="1036468"/>
            <a:ext cx="3672408" cy="786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340AE3-37D7-4329-A659-52CF0E7E809E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35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8.9</a:t>
            </a:r>
            <a:endParaRPr lang="ca-ES" altLang="ca-ES" sz="1600" b="1" dirty="0"/>
          </a:p>
        </p:txBody>
      </p:sp>
      <p:sp>
        <p:nvSpPr>
          <p:cNvPr id="26631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</a:t>
            </a:r>
            <a:r>
              <a:rPr lang="ca-ES" altLang="ca-ES" sz="1400" dirty="0" smtClean="0">
                <a:solidFill>
                  <a:srgbClr val="4D4D4D"/>
                </a:solidFill>
                <a:latin typeface="Helvetica*" pitchFamily="2" charset="0"/>
              </a:rPr>
              <a:t>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31" y="1653997"/>
            <a:ext cx="5161185" cy="669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EB5E5E-C76C-4EA9-AC6F-C322BC714B6F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36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8.10</a:t>
            </a:r>
            <a:endParaRPr lang="ca-ES" altLang="ca-ES" sz="1600" b="1" dirty="0"/>
          </a:p>
        </p:txBody>
      </p:sp>
      <p:sp>
        <p:nvSpPr>
          <p:cNvPr id="27655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60" y="1259632"/>
            <a:ext cx="4176464" cy="725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1F7D0D-E9CB-4EFF-954F-2BA01E4B32E0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37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8.11</a:t>
            </a:r>
            <a:endParaRPr lang="ca-ES" altLang="ca-ES" sz="1600" b="1" dirty="0"/>
          </a:p>
        </p:txBody>
      </p:sp>
      <p:sp>
        <p:nvSpPr>
          <p:cNvPr id="28679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03" y="1475656"/>
            <a:ext cx="6337449" cy="675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89F85D-1A92-4BD9-BFB5-37220EDC3575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38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8.12</a:t>
            </a:r>
            <a:endParaRPr lang="ca-ES" altLang="ca-ES" sz="1600" b="1" dirty="0"/>
          </a:p>
        </p:txBody>
      </p:sp>
      <p:sp>
        <p:nvSpPr>
          <p:cNvPr id="29703" name="Rectangle 3"/>
          <p:cNvSpPr>
            <a:spLocks noChangeArrowheads="1"/>
          </p:cNvSpPr>
          <p:nvPr/>
        </p:nvSpPr>
        <p:spPr bwMode="auto">
          <a:xfrm>
            <a:off x="3214688" y="360363"/>
            <a:ext cx="35274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Estadístiques de mobilitat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400" dirty="0">
                <a:solidFill>
                  <a:srgbClr val="4D4D4D"/>
                </a:solidFill>
                <a:latin typeface="Helvetica*" pitchFamily="2" charset="0"/>
              </a:rPr>
              <a:t>Dades a 30 de setembre</a:t>
            </a:r>
            <a:endParaRPr lang="ca-ES" altLang="ca-ES" sz="1000" u="sng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1403649"/>
            <a:ext cx="5760640" cy="562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01312F-A8C2-4FC4-A7F0-D964770694C3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39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296863" y="1908175"/>
            <a:ext cx="631825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Relació d’ingressos i despeses 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AutoNum type="arabicPeriod"/>
            </a:pPr>
            <a:endParaRPr lang="ca-ES" altLang="ca-ES" sz="1600" b="1" dirty="0">
              <a:solidFill>
                <a:srgbClr val="4D4D4D"/>
              </a:solidFill>
              <a:latin typeface="Helvetica*" pitchFamily="2" charset="0"/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9</a:t>
            </a:r>
            <a:endParaRPr lang="ca-ES" altLang="ca-ES" sz="1600" b="1" dirty="0"/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333375" y="2700338"/>
            <a:ext cx="62642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Notes: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4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40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01312F-A8C2-4FC4-A7F0-D964770694C3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41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296863" y="1908175"/>
            <a:ext cx="631825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  <a:latin typeface="Helvetica*" pitchFamily="2" charset="0"/>
              </a:rPr>
              <a:t>Temes sobrevinguts 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AutoNum type="arabicPeriod"/>
            </a:pPr>
            <a:endParaRPr lang="ca-ES" altLang="ca-ES" sz="1600" b="1" dirty="0">
              <a:solidFill>
                <a:srgbClr val="4D4D4D"/>
              </a:solidFill>
              <a:latin typeface="Helvetica*" pitchFamily="2" charset="0"/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10</a:t>
            </a:r>
            <a:endParaRPr lang="ca-ES" altLang="ca-ES" sz="1600" b="1" dirty="0"/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333375" y="2700338"/>
            <a:ext cx="62642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3147141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E2D78E-12B4-416D-91A1-9223B2FB7B34}" type="slidenum">
              <a:rPr lang="ca-ES" altLang="ca-ES" sz="1800" smtClean="0">
                <a:solidFill>
                  <a:schemeClr val="bg1"/>
                </a:solidFill>
              </a:rPr>
              <a:pPr eaLnBrk="1" hangingPunct="1"/>
              <a:t>42</a:t>
            </a:fld>
            <a:endParaRPr lang="ca-ES" altLang="ca-ES" sz="1800" smtClean="0">
              <a:solidFill>
                <a:schemeClr val="bg1"/>
              </a:solidFill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296863" y="1908175"/>
            <a:ext cx="631825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Torn obert de paraules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AutoNum type="arabicPeriod"/>
            </a:pPr>
            <a:endParaRPr lang="ca-ES" altLang="ca-ES" sz="1600" b="1">
              <a:solidFill>
                <a:srgbClr val="4D4D4D"/>
              </a:solidFill>
              <a:latin typeface="Helvetica*" pitchFamily="2" charset="0"/>
            </a:endParaRPr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11</a:t>
            </a:r>
            <a:endParaRPr lang="ca-ES" altLang="ca-ES" sz="1600" b="1" dirty="0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333375" y="2700338"/>
            <a:ext cx="62642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>
                <a:solidFill>
                  <a:srgbClr val="4D4D4D"/>
                </a:solidFill>
                <a:latin typeface="Helvetica*" pitchFamily="2" charset="0"/>
              </a:rPr>
              <a:t>Notes: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5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96863" y="1668463"/>
            <a:ext cx="631825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it-IT" altLang="ca-ES" sz="1600" b="1" dirty="0">
                <a:solidFill>
                  <a:srgbClr val="4D4D4D"/>
                </a:solidFill>
              </a:rPr>
              <a:t>Informe seguiment ATM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2</a:t>
            </a:r>
            <a:endParaRPr lang="ca-ES" altLang="ca-ES" sz="1600" b="1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96863" y="2315046"/>
            <a:ext cx="62642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</a:rPr>
              <a:t>Notes: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6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7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296863" y="1187624"/>
            <a:ext cx="631825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it-IT" altLang="ca-ES" sz="1600" b="1" dirty="0">
                <a:solidFill>
                  <a:srgbClr val="4D4D4D"/>
                </a:solidFill>
              </a:rPr>
              <a:t>Necessitats pressupostaries 2018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it-IT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3</a:t>
            </a:r>
            <a:endParaRPr lang="ca-ES" altLang="ca-ES" sz="1600" b="1" dirty="0"/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369093" y="1566189"/>
            <a:ext cx="6264275" cy="298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952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246188" indent="-5334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882775" indent="-4572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2443163" indent="-3810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3003550" indent="-3810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34607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9179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43751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83235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En el context actual, la previsió es iniciar l’exercici 2018 en estat de pròrroga pressupostaria respecte a la present anualitat.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Les necessitats pressupostaries de l’ATM Camp de Tarragona per 2018 s’han calculat considerant la congelació de tarifes pel proper any.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Com a resultat s’ha estimat un escenari base al que cal afegir, si s’escau,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l’efecte derivat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del posicionament que adopti l’AEAT davant la Llei 9/2017, que estableix una nova regulació en l’IVA de les subvencions vinculades al preu i a les aportacions dineràries per al finançament de la gestió de serveis públics (aplicació o no amb caràcter retroactiu pels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exercicis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2015, 2016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i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2017).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8" y="4302862"/>
            <a:ext cx="5997376" cy="177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43" y="6191210"/>
            <a:ext cx="6033796" cy="253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5C4BB61-E005-475D-B64A-8C904D9043D1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8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/>
              <a:t>PUNT 1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-387350" y="-252413"/>
            <a:ext cx="7488238" cy="9720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052431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 txBox="1">
            <a:spLocks noGrp="1"/>
          </p:cNvSpPr>
          <p:nvPr/>
        </p:nvSpPr>
        <p:spPr bwMode="auto">
          <a:xfrm>
            <a:off x="6858000" y="0"/>
            <a:ext cx="458788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3D0B27A-5440-4D5F-AC52-2B8A6E4D97A3}" type="slidenum">
              <a:rPr lang="ca-ES" altLang="ca-ES" sz="1800" b="1">
                <a:solidFill>
                  <a:schemeClr val="bg1"/>
                </a:solidFill>
              </a:rPr>
              <a:pPr algn="r" eaLnBrk="1" hangingPunct="1"/>
              <a:t>9</a:t>
            </a:fld>
            <a:endParaRPr lang="ca-ES" altLang="ca-ES" sz="1800" b="1">
              <a:solidFill>
                <a:schemeClr val="bg1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217488"/>
            <a:ext cx="31051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a-ES" altLang="ca-ES" sz="1600" b="1" dirty="0"/>
              <a:t>PUNT </a:t>
            </a:r>
            <a:r>
              <a:rPr lang="ca-ES" altLang="ca-ES" sz="1600" b="1" dirty="0" smtClean="0"/>
              <a:t>4</a:t>
            </a:r>
            <a:endParaRPr lang="ca-ES" altLang="ca-ES" sz="1600" b="1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296863" y="6012160"/>
            <a:ext cx="62642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b="1" dirty="0">
                <a:solidFill>
                  <a:srgbClr val="4D4D4D"/>
                </a:solidFill>
              </a:rPr>
              <a:t>Notes: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60648" y="1475656"/>
            <a:ext cx="631825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es-ES" altLang="ca-ES" sz="1600" b="1" dirty="0">
                <a:solidFill>
                  <a:srgbClr val="4D4D4D"/>
                </a:solidFill>
              </a:rPr>
              <a:t>Tarifes </a:t>
            </a:r>
            <a:r>
              <a:rPr lang="es-ES" altLang="ca-ES" sz="1600" b="1" dirty="0" smtClean="0">
                <a:solidFill>
                  <a:srgbClr val="4D4D4D"/>
                </a:solidFill>
              </a:rPr>
              <a:t>2018 </a:t>
            </a:r>
            <a:endParaRPr lang="es-ES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es-ES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it-IT" altLang="ca-ES" sz="1600" b="1" dirty="0">
              <a:solidFill>
                <a:srgbClr val="4D4D4D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b="1" dirty="0">
              <a:solidFill>
                <a:srgbClr val="4D4D4D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1135" y="2842494"/>
            <a:ext cx="5795963" cy="2973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Mantenir per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2018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la gamma de títols i les tarifes vigents actualment als títols integrats de l’ATM del Camp de Tarragona.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Actualitzar per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2018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l’Annex 1 del Reglament de la mesa de la cambra en les mateixes condicions vigents actualment.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Comunicar aquest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fet a la Comissió de Preus de Catalunya i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informar al proper Consell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de la Mobilitat de Catalunya.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Publicar aquest fet al Diari Oficial de la Generalitat de Catalunya.</a:t>
            </a:r>
          </a:p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Char char="&lt;"/>
            </a:pP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Informar a l’usuari sobre els preus de l’any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2018.</a:t>
            </a: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79698" y="1978894"/>
            <a:ext cx="6048375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buClr>
                <a:srgbClr val="FF9900"/>
              </a:buClr>
              <a:buFont typeface="Webdings" pitchFamily="18" charset="2"/>
              <a:buNone/>
            </a:pP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Es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proposa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per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la seva aprovació si escau,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no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modificar les tarifes del sistema tarifari integrat per al 2018 de forma que es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mantingui 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vigents les tarifes fixades per a l’exercici 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2017</a:t>
            </a:r>
            <a:r>
              <a:rPr lang="ca-ES" altLang="ca-ES" sz="1600" dirty="0">
                <a:solidFill>
                  <a:srgbClr val="4D4D4D"/>
                </a:solidFill>
                <a:latin typeface="Helvetica*" pitchFamily="2" charset="0"/>
              </a:rPr>
              <a:t>,</a:t>
            </a:r>
            <a:r>
              <a:rPr lang="ca-ES" altLang="ca-ES" sz="1600" dirty="0" smtClean="0">
                <a:solidFill>
                  <a:srgbClr val="4D4D4D"/>
                </a:solidFill>
                <a:latin typeface="Helvetica*" pitchFamily="2" charset="0"/>
              </a:rPr>
              <a:t> el que implica:</a:t>
            </a:r>
            <a:endParaRPr lang="ca-ES" altLang="ca-ES" sz="1600" dirty="0">
              <a:solidFill>
                <a:srgbClr val="4D4D4D"/>
              </a:solidFill>
              <a:latin typeface="Helvetica*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5507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seny per defecte">
  <a:themeElements>
    <a:clrScheme name="Disseny per defec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seny per defec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a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a-E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seny per defec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ny per defec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ny per defec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7016</TotalTime>
  <Words>1911</Words>
  <Application>Microsoft Office PowerPoint</Application>
  <PresentationFormat>Presentació en pantalla (4:3)</PresentationFormat>
  <Paragraphs>304</Paragraphs>
  <Slides>42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42</vt:i4>
      </vt:variant>
    </vt:vector>
  </HeadingPairs>
  <TitlesOfParts>
    <vt:vector size="43" baseType="lpstr">
      <vt:lpstr>Disseny per defecte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PTOP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PTOP</dc:creator>
  <cp:lastModifiedBy>Manrubia Gibert, Joan</cp:lastModifiedBy>
  <cp:revision>557</cp:revision>
  <dcterms:created xsi:type="dcterms:W3CDTF">2007-10-11T09:46:29Z</dcterms:created>
  <dcterms:modified xsi:type="dcterms:W3CDTF">2017-12-19T14:11:37Z</dcterms:modified>
</cp:coreProperties>
</file>